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" charset="1" panose="00000500000000000000"/>
      <p:regular r:id="rId17"/>
    </p:embeddedFont>
    <p:embeddedFont>
      <p:font typeface="Montserrat Classic Bold" charset="1" panose="00000800000000000000"/>
      <p:regular r:id="rId18"/>
    </p:embeddedFont>
    <p:embeddedFont>
      <p:font typeface="Montserrat Light" charset="1" panose="00000400000000000000"/>
      <p:regular r:id="rId19"/>
    </p:embeddedFont>
    <p:embeddedFont>
      <p:font typeface="Archivo Black" charset="1" panose="020B0A03020202020B04"/>
      <p:regular r:id="rId20"/>
    </p:embeddedFont>
    <p:embeddedFont>
      <p:font typeface="Montserrat Classic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3.png" Type="http://schemas.openxmlformats.org/officeDocument/2006/relationships/image"/><Relationship Id="rId12" Target="../media/image23.png" Type="http://schemas.openxmlformats.org/officeDocument/2006/relationships/image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9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jpe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jpeg" Type="http://schemas.openxmlformats.org/officeDocument/2006/relationships/image"/><Relationship Id="rId14" Target="../media/image51.jpeg" Type="http://schemas.openxmlformats.org/officeDocument/2006/relationships/image"/><Relationship Id="rId15" Target="../media/image10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1.jpeg" Type="http://schemas.openxmlformats.org/officeDocument/2006/relationships/image"/><Relationship Id="rId4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9" t="0" r="-36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-1332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4292" r="0" b="-2429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14055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67442" y="3349077"/>
            <a:ext cx="1579185" cy="1465982"/>
          </a:xfrm>
          <a:custGeom>
            <a:avLst/>
            <a:gdLst/>
            <a:ahLst/>
            <a:cxnLst/>
            <a:rect r="r" b="b" t="t" l="l"/>
            <a:pathLst>
              <a:path h="1465982" w="1579185">
                <a:moveTo>
                  <a:pt x="0" y="0"/>
                </a:moveTo>
                <a:lnTo>
                  <a:pt x="1579185" y="0"/>
                </a:lnTo>
                <a:lnTo>
                  <a:pt x="1579185" y="1465982"/>
                </a:lnTo>
                <a:lnTo>
                  <a:pt x="0" y="146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834" y="2749412"/>
            <a:ext cx="2542034" cy="2317501"/>
          </a:xfrm>
          <a:custGeom>
            <a:avLst/>
            <a:gdLst/>
            <a:ahLst/>
            <a:cxnLst/>
            <a:rect r="r" b="b" t="t" l="l"/>
            <a:pathLst>
              <a:path h="2317501" w="2542034">
                <a:moveTo>
                  <a:pt x="0" y="0"/>
                </a:moveTo>
                <a:lnTo>
                  <a:pt x="2542035" y="0"/>
                </a:lnTo>
                <a:lnTo>
                  <a:pt x="2542035" y="2317502"/>
                </a:lnTo>
                <a:lnTo>
                  <a:pt x="0" y="2317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0367" y="5066914"/>
            <a:ext cx="1834065" cy="1447660"/>
          </a:xfrm>
          <a:custGeom>
            <a:avLst/>
            <a:gdLst/>
            <a:ahLst/>
            <a:cxnLst/>
            <a:rect r="r" b="b" t="t" l="l"/>
            <a:pathLst>
              <a:path h="1447660" w="1834065">
                <a:moveTo>
                  <a:pt x="0" y="0"/>
                </a:moveTo>
                <a:lnTo>
                  <a:pt x="1834065" y="0"/>
                </a:lnTo>
                <a:lnTo>
                  <a:pt x="1834065" y="1447659"/>
                </a:lnTo>
                <a:lnTo>
                  <a:pt x="0" y="1447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2827" y="3008464"/>
            <a:ext cx="1781228" cy="1661145"/>
          </a:xfrm>
          <a:custGeom>
            <a:avLst/>
            <a:gdLst/>
            <a:ahLst/>
            <a:cxnLst/>
            <a:rect r="r" b="b" t="t" l="l"/>
            <a:pathLst>
              <a:path h="1661145" w="1781228">
                <a:moveTo>
                  <a:pt x="0" y="0"/>
                </a:moveTo>
                <a:lnTo>
                  <a:pt x="1781228" y="0"/>
                </a:lnTo>
                <a:lnTo>
                  <a:pt x="1781228" y="1661145"/>
                </a:lnTo>
                <a:lnTo>
                  <a:pt x="0" y="1661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31713" y="4943263"/>
            <a:ext cx="1575729" cy="1516392"/>
          </a:xfrm>
          <a:custGeom>
            <a:avLst/>
            <a:gdLst/>
            <a:ahLst/>
            <a:cxnLst/>
            <a:rect r="r" b="b" t="t" l="l"/>
            <a:pathLst>
              <a:path h="1516392" w="1575729">
                <a:moveTo>
                  <a:pt x="0" y="0"/>
                </a:moveTo>
                <a:lnTo>
                  <a:pt x="1575730" y="0"/>
                </a:lnTo>
                <a:lnTo>
                  <a:pt x="1575730" y="1516393"/>
                </a:lnTo>
                <a:lnTo>
                  <a:pt x="0" y="151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834" y="6459656"/>
            <a:ext cx="1948063" cy="1698166"/>
          </a:xfrm>
          <a:custGeom>
            <a:avLst/>
            <a:gdLst/>
            <a:ahLst/>
            <a:cxnLst/>
            <a:rect r="r" b="b" t="t" l="l"/>
            <a:pathLst>
              <a:path h="1698166" w="1948063">
                <a:moveTo>
                  <a:pt x="0" y="0"/>
                </a:moveTo>
                <a:lnTo>
                  <a:pt x="1948064" y="0"/>
                </a:lnTo>
                <a:lnTo>
                  <a:pt x="1948064" y="1698166"/>
                </a:lnTo>
                <a:lnTo>
                  <a:pt x="0" y="1698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84580" y="6587182"/>
            <a:ext cx="2069995" cy="1643311"/>
          </a:xfrm>
          <a:custGeom>
            <a:avLst/>
            <a:gdLst/>
            <a:ahLst/>
            <a:cxnLst/>
            <a:rect r="r" b="b" t="t" l="l"/>
            <a:pathLst>
              <a:path h="1643311" w="2069995">
                <a:moveTo>
                  <a:pt x="0" y="0"/>
                </a:moveTo>
                <a:lnTo>
                  <a:pt x="2069996" y="0"/>
                </a:lnTo>
                <a:lnTo>
                  <a:pt x="2069996" y="1643311"/>
                </a:lnTo>
                <a:lnTo>
                  <a:pt x="0" y="1643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834" y="8420026"/>
            <a:ext cx="1799503" cy="1709205"/>
          </a:xfrm>
          <a:custGeom>
            <a:avLst/>
            <a:gdLst/>
            <a:ahLst/>
            <a:cxnLst/>
            <a:rect r="r" b="b" t="t" l="l"/>
            <a:pathLst>
              <a:path h="1709205" w="1799503">
                <a:moveTo>
                  <a:pt x="0" y="0"/>
                </a:moveTo>
                <a:lnTo>
                  <a:pt x="1799503" y="0"/>
                </a:lnTo>
                <a:lnTo>
                  <a:pt x="1799503" y="1709205"/>
                </a:lnTo>
                <a:lnTo>
                  <a:pt x="0" y="1709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84580" y="8506718"/>
            <a:ext cx="2206718" cy="1482838"/>
          </a:xfrm>
          <a:custGeom>
            <a:avLst/>
            <a:gdLst/>
            <a:ahLst/>
            <a:cxnLst/>
            <a:rect r="r" b="b" t="t" l="l"/>
            <a:pathLst>
              <a:path h="1482838" w="2206718">
                <a:moveTo>
                  <a:pt x="0" y="0"/>
                </a:moveTo>
                <a:lnTo>
                  <a:pt x="2206718" y="0"/>
                </a:lnTo>
                <a:lnTo>
                  <a:pt x="2206718" y="1482838"/>
                </a:lnTo>
                <a:lnTo>
                  <a:pt x="0" y="1482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1380" r="0" b="-1138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51759" y="800208"/>
            <a:ext cx="1963340" cy="2208256"/>
          </a:xfrm>
          <a:custGeom>
            <a:avLst/>
            <a:gdLst/>
            <a:ahLst/>
            <a:cxnLst/>
            <a:rect r="r" b="b" t="t" l="l"/>
            <a:pathLst>
              <a:path h="2208256" w="1963340">
                <a:moveTo>
                  <a:pt x="0" y="0"/>
                </a:moveTo>
                <a:lnTo>
                  <a:pt x="1963340" y="0"/>
                </a:lnTo>
                <a:lnTo>
                  <a:pt x="1963340" y="2208256"/>
                </a:lnTo>
                <a:lnTo>
                  <a:pt x="0" y="22082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2737" y="308811"/>
            <a:ext cx="1746322" cy="1898176"/>
          </a:xfrm>
          <a:custGeom>
            <a:avLst/>
            <a:gdLst/>
            <a:ahLst/>
            <a:cxnLst/>
            <a:rect r="r" b="b" t="t" l="l"/>
            <a:pathLst>
              <a:path h="1898176" w="1746322">
                <a:moveTo>
                  <a:pt x="0" y="0"/>
                </a:moveTo>
                <a:lnTo>
                  <a:pt x="1746322" y="0"/>
                </a:lnTo>
                <a:lnTo>
                  <a:pt x="1746322" y="1898176"/>
                </a:lnTo>
                <a:lnTo>
                  <a:pt x="0" y="1898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509840" y="308811"/>
            <a:ext cx="2875549" cy="2284754"/>
          </a:xfrm>
          <a:custGeom>
            <a:avLst/>
            <a:gdLst/>
            <a:ahLst/>
            <a:cxnLst/>
            <a:rect r="r" b="b" t="t" l="l"/>
            <a:pathLst>
              <a:path h="2284754" w="2875549">
                <a:moveTo>
                  <a:pt x="0" y="0"/>
                </a:moveTo>
                <a:lnTo>
                  <a:pt x="2875548" y="0"/>
                </a:lnTo>
                <a:lnTo>
                  <a:pt x="2875548" y="2284754"/>
                </a:lnTo>
                <a:lnTo>
                  <a:pt x="0" y="22847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55092" y="7414173"/>
            <a:ext cx="2930734" cy="2575383"/>
          </a:xfrm>
          <a:custGeom>
            <a:avLst/>
            <a:gdLst/>
            <a:ahLst/>
            <a:cxnLst/>
            <a:rect r="r" b="b" t="t" l="l"/>
            <a:pathLst>
              <a:path h="2575383" w="2930734">
                <a:moveTo>
                  <a:pt x="0" y="0"/>
                </a:moveTo>
                <a:lnTo>
                  <a:pt x="2930734" y="0"/>
                </a:lnTo>
                <a:lnTo>
                  <a:pt x="2930734" y="2575383"/>
                </a:lnTo>
                <a:lnTo>
                  <a:pt x="0" y="257538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297563" y="6614729"/>
            <a:ext cx="3308391" cy="3086185"/>
          </a:xfrm>
          <a:custGeom>
            <a:avLst/>
            <a:gdLst/>
            <a:ahLst/>
            <a:cxnLst/>
            <a:rect r="r" b="b" t="t" l="l"/>
            <a:pathLst>
              <a:path h="3086185" w="3308391">
                <a:moveTo>
                  <a:pt x="0" y="0"/>
                </a:moveTo>
                <a:lnTo>
                  <a:pt x="3308391" y="0"/>
                </a:lnTo>
                <a:lnTo>
                  <a:pt x="3308391" y="3086185"/>
                </a:lnTo>
                <a:lnTo>
                  <a:pt x="0" y="30861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30776" y="7542628"/>
            <a:ext cx="2309378" cy="1754796"/>
          </a:xfrm>
          <a:custGeom>
            <a:avLst/>
            <a:gdLst/>
            <a:ahLst/>
            <a:cxnLst/>
            <a:rect r="r" b="b" t="t" l="l"/>
            <a:pathLst>
              <a:path h="1754796" w="2309378">
                <a:moveTo>
                  <a:pt x="0" y="0"/>
                </a:moveTo>
                <a:lnTo>
                  <a:pt x="2309377" y="0"/>
                </a:lnTo>
                <a:lnTo>
                  <a:pt x="2309377" y="1754796"/>
                </a:lnTo>
                <a:lnTo>
                  <a:pt x="0" y="175479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637624" y="5256256"/>
            <a:ext cx="5238822" cy="143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4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 Data Analytics </a:t>
            </a:r>
          </a:p>
          <a:p>
            <a:pPr algn="ctr">
              <a:lnSpc>
                <a:spcPts val="5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44623" y="-6332"/>
            <a:ext cx="6343377" cy="3568150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l="0" t="-8888" r="0" b="-888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99282" y="629501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6795" y="2469143"/>
            <a:ext cx="6381710" cy="4230162"/>
          </a:xfrm>
          <a:custGeom>
            <a:avLst/>
            <a:gdLst/>
            <a:ahLst/>
            <a:cxnLst/>
            <a:rect r="r" b="b" t="t" l="l"/>
            <a:pathLst>
              <a:path h="4230162" w="6381710">
                <a:moveTo>
                  <a:pt x="0" y="0"/>
                </a:moveTo>
                <a:lnTo>
                  <a:pt x="6381710" y="0"/>
                </a:lnTo>
                <a:lnTo>
                  <a:pt x="6381710" y="4230162"/>
                </a:lnTo>
                <a:lnTo>
                  <a:pt x="0" y="423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042" y="22947"/>
            <a:ext cx="2309378" cy="1754796"/>
          </a:xfrm>
          <a:custGeom>
            <a:avLst/>
            <a:gdLst/>
            <a:ahLst/>
            <a:cxnLst/>
            <a:rect r="r" b="b" t="t" l="l"/>
            <a:pathLst>
              <a:path h="1754796" w="2309378">
                <a:moveTo>
                  <a:pt x="0" y="0"/>
                </a:moveTo>
                <a:lnTo>
                  <a:pt x="2309377" y="0"/>
                </a:lnTo>
                <a:lnTo>
                  <a:pt x="2309377" y="1754796"/>
                </a:lnTo>
                <a:lnTo>
                  <a:pt x="0" y="17547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97798" y="1080459"/>
            <a:ext cx="9026684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ГРАФІК ABC АНАЛІЗУ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2797" y="3458863"/>
            <a:ext cx="9346992" cy="560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perform_abc_analysis(events, products):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product_sales = defaultdict(lambda: {'units': 0, 'revenue': 0, 'profit': 0})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event in events: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product_id = event['Product ID']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units_sold = float(event['Units Sold'])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unit_price = float(event['Unit Price'])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unit_cost = float(event['Unit Cost'])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product_sales[product_id]['units'] += units_sold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product_sales[product_id]['revenue'] += units_sold * unit_price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product_sales[product_id]['profit'] += units_sold * (unit_price - unit_cost)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sorted_products = sorted(product_sales.items(), key=lambda x: x[1]['revenue'], reverse=True)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total_revenue = sum(p[1]['revenue'] for p in sorted_products)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cumulative_revenue = 0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abc_categories = {'A': [], 'B': [], 'C': []}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product_id, data in sorted_products: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cumulative_revenue += data['revenue']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percentage = cumulative_revenue / total_revenue * 100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percentage &lt;= 80: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abc_categories['A'].append(product_id)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elif percentage &lt;= 95: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abc_categories['B'].append(product_id)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else: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abc_categories['C'].append(product_id)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77842" y="5684017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3358" t="0" r="-1335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624" t="0" r="-1062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7369" t="0" r="-736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2995" t="0" r="-1299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652" t="0" r="-2652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723206" y="135903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339711" y="13707"/>
            <a:ext cx="1519902" cy="1519902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966" t="0" r="-1966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0" y="40667"/>
            <a:ext cx="1579185" cy="1465982"/>
          </a:xfrm>
          <a:custGeom>
            <a:avLst/>
            <a:gdLst/>
            <a:ahLst/>
            <a:cxnLst/>
            <a:rect r="r" b="b" t="t" l="l"/>
            <a:pathLst>
              <a:path h="1465982" w="1579185">
                <a:moveTo>
                  <a:pt x="0" y="0"/>
                </a:moveTo>
                <a:lnTo>
                  <a:pt x="1579185" y="0"/>
                </a:lnTo>
                <a:lnTo>
                  <a:pt x="1579185" y="1465982"/>
                </a:lnTo>
                <a:lnTo>
                  <a:pt x="0" y="1465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866215" y="4341941"/>
            <a:ext cx="3340838" cy="334083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3625" t="0" r="-3625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723206" y="418002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468994" y="2822039"/>
            <a:ext cx="1519902" cy="1519902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4855" t="0" r="-485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5852489" y="8709992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468994" y="7364662"/>
            <a:ext cx="1519902" cy="1519902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5815" t="0" r="-15815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1977273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70815" y="8076988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9017033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89552" y="2754244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53976" y="-4665072"/>
            <a:ext cx="1088513" cy="18528632"/>
            <a:chOff x="0" y="0"/>
            <a:chExt cx="286687" cy="4879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79969"/>
            </a:xfrm>
            <a:custGeom>
              <a:avLst/>
              <a:gdLst/>
              <a:ahLst/>
              <a:cxnLst/>
              <a:rect r="r" b="b" t="t" l="l"/>
              <a:pathLst>
                <a:path h="4879969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79969"/>
                  </a:lnTo>
                  <a:lnTo>
                    <a:pt x="0" y="4879969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99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27647" y="-658545"/>
            <a:ext cx="19153763" cy="4824000"/>
          </a:xfrm>
          <a:custGeom>
            <a:avLst/>
            <a:gdLst/>
            <a:ahLst/>
            <a:cxnLst/>
            <a:rect r="r" b="b" t="t" l="l"/>
            <a:pathLst>
              <a:path h="4824000" w="19153763">
                <a:moveTo>
                  <a:pt x="0" y="0"/>
                </a:moveTo>
                <a:lnTo>
                  <a:pt x="19153763" y="0"/>
                </a:lnTo>
                <a:lnTo>
                  <a:pt x="19153763" y="4824000"/>
                </a:lnTo>
                <a:lnTo>
                  <a:pt x="0" y="48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670" r="0" b="-616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12686" y="430848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1135" y="5504889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Початок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4090" y="434278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5056" y="5362984"/>
            <a:ext cx="3415184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План презентації проекту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8997" y="426085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00739" y="5362984"/>
            <a:ext cx="3174552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Загальні розрахунки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4616" y="434278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2379" y="5480610"/>
            <a:ext cx="3886420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Розрахунки по категоріям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6505" y="624707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88542" y="7292048"/>
            <a:ext cx="3276246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Графік реалізованих товарів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2751" y="6290903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22250" y="7320623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61346" y="6290903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3068" y="7242979"/>
            <a:ext cx="3264882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Діаграма продажу товару за тиждень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75429" y="624707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2560" y="7320623"/>
            <a:ext cx="4147105" cy="69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024" spc="19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 отримання прибутку та затримки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222731" y="1263839"/>
            <a:ext cx="18270100" cy="10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ПЛАН ПРЕЗЕНТАЦІЇ ПРОЕКТУ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49451" y="8401897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9746" y="854091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84750" y="9362632"/>
            <a:ext cx="3331297" cy="64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59" spc="18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 прибутку та за тиждень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88195" y="9562632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Кінець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44598" y="8401897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0358" y="9562632"/>
            <a:ext cx="313266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Графік ABC аналізу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-109149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67650" y="7733909"/>
            <a:ext cx="2669167" cy="2223337"/>
            <a:chOff x="0" y="0"/>
            <a:chExt cx="812800" cy="6770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77038"/>
            </a:xfrm>
            <a:custGeom>
              <a:avLst/>
              <a:gdLst/>
              <a:ahLst/>
              <a:cxnLst/>
              <a:rect r="r" b="b" t="t" l="l"/>
              <a:pathLst>
                <a:path h="677038" w="812800">
                  <a:moveTo>
                    <a:pt x="66712" y="0"/>
                  </a:moveTo>
                  <a:lnTo>
                    <a:pt x="746088" y="0"/>
                  </a:lnTo>
                  <a:cubicBezTo>
                    <a:pt x="763781" y="0"/>
                    <a:pt x="780750" y="7029"/>
                    <a:pt x="793261" y="19539"/>
                  </a:cubicBezTo>
                  <a:cubicBezTo>
                    <a:pt x="805772" y="32050"/>
                    <a:pt x="812800" y="49019"/>
                    <a:pt x="812800" y="66712"/>
                  </a:cubicBezTo>
                  <a:lnTo>
                    <a:pt x="812800" y="610327"/>
                  </a:lnTo>
                  <a:cubicBezTo>
                    <a:pt x="812800" y="628020"/>
                    <a:pt x="805772" y="644988"/>
                    <a:pt x="793261" y="657499"/>
                  </a:cubicBezTo>
                  <a:cubicBezTo>
                    <a:pt x="780750" y="670010"/>
                    <a:pt x="763781" y="677038"/>
                    <a:pt x="746088" y="677038"/>
                  </a:cubicBezTo>
                  <a:lnTo>
                    <a:pt x="66712" y="677038"/>
                  </a:lnTo>
                  <a:cubicBezTo>
                    <a:pt x="29868" y="677038"/>
                    <a:pt x="0" y="647171"/>
                    <a:pt x="0" y="610327"/>
                  </a:cubicBezTo>
                  <a:lnTo>
                    <a:pt x="0" y="66712"/>
                  </a:lnTo>
                  <a:cubicBezTo>
                    <a:pt x="0" y="49019"/>
                    <a:pt x="7029" y="32050"/>
                    <a:pt x="19539" y="19539"/>
                  </a:cubicBezTo>
                  <a:cubicBezTo>
                    <a:pt x="32050" y="7029"/>
                    <a:pt x="49019" y="0"/>
                    <a:pt x="66712" y="0"/>
                  </a:cubicBezTo>
                  <a:close/>
                </a:path>
              </a:pathLst>
            </a:custGeom>
            <a:blipFill>
              <a:blip r:embed="rId5"/>
              <a:stretch>
                <a:fillRect l="-13483" t="0" r="-1157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0421" y="2700699"/>
            <a:ext cx="2669167" cy="2223337"/>
            <a:chOff x="0" y="0"/>
            <a:chExt cx="812800" cy="67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77038"/>
            </a:xfrm>
            <a:custGeom>
              <a:avLst/>
              <a:gdLst/>
              <a:ahLst/>
              <a:cxnLst/>
              <a:rect r="r" b="b" t="t" l="l"/>
              <a:pathLst>
                <a:path h="677038" w="812800">
                  <a:moveTo>
                    <a:pt x="66712" y="0"/>
                  </a:moveTo>
                  <a:lnTo>
                    <a:pt x="746088" y="0"/>
                  </a:lnTo>
                  <a:cubicBezTo>
                    <a:pt x="763781" y="0"/>
                    <a:pt x="780750" y="7029"/>
                    <a:pt x="793261" y="19539"/>
                  </a:cubicBezTo>
                  <a:cubicBezTo>
                    <a:pt x="805772" y="32050"/>
                    <a:pt x="812800" y="49019"/>
                    <a:pt x="812800" y="66712"/>
                  </a:cubicBezTo>
                  <a:lnTo>
                    <a:pt x="812800" y="610327"/>
                  </a:lnTo>
                  <a:cubicBezTo>
                    <a:pt x="812800" y="628020"/>
                    <a:pt x="805772" y="644988"/>
                    <a:pt x="793261" y="657499"/>
                  </a:cubicBezTo>
                  <a:cubicBezTo>
                    <a:pt x="780750" y="670010"/>
                    <a:pt x="763781" y="677038"/>
                    <a:pt x="746088" y="677038"/>
                  </a:cubicBezTo>
                  <a:lnTo>
                    <a:pt x="66712" y="677038"/>
                  </a:lnTo>
                  <a:cubicBezTo>
                    <a:pt x="29868" y="677038"/>
                    <a:pt x="0" y="647171"/>
                    <a:pt x="0" y="610327"/>
                  </a:cubicBezTo>
                  <a:lnTo>
                    <a:pt x="0" y="66712"/>
                  </a:lnTo>
                  <a:cubicBezTo>
                    <a:pt x="0" y="49019"/>
                    <a:pt x="7029" y="32050"/>
                    <a:pt x="19539" y="19539"/>
                  </a:cubicBezTo>
                  <a:cubicBezTo>
                    <a:pt x="32050" y="7029"/>
                    <a:pt x="49019" y="0"/>
                    <a:pt x="667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026" r="0" b="-1002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211" y="1369077"/>
            <a:ext cx="10555178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ЗАГАЛЬНІ РОЗРАХУНКИ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21" y="4710892"/>
            <a:ext cx="12247762" cy="39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ЗАГАЛЬНА КІЛЬКІСТЬ ЗАМОВЛЕНЬ: 1330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ЗАГАЛЬНИЙ ПРИБУТОК: $501434459.00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ЗАГАЛЬНА КІЛЬКІСТЬ ОХОПЛЕНИХ КРАЇН: 249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70184" y="0"/>
            <a:ext cx="964601" cy="1032711"/>
            <a:chOff x="0" y="0"/>
            <a:chExt cx="6350000" cy="67983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799635"/>
            </a:xfrm>
            <a:custGeom>
              <a:avLst/>
              <a:gdLst/>
              <a:ahLst/>
              <a:cxnLst/>
              <a:rect r="r" b="b" t="t" l="l"/>
              <a:pathLst>
                <a:path h="6799635" w="6350000">
                  <a:moveTo>
                    <a:pt x="0" y="6375507"/>
                  </a:moveTo>
                  <a:lnTo>
                    <a:pt x="0" y="422858"/>
                  </a:lnTo>
                  <a:cubicBezTo>
                    <a:pt x="0" y="188995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88995"/>
                    <a:pt x="6350000" y="422858"/>
                  </a:cubicBezTo>
                  <a:lnTo>
                    <a:pt x="6350000" y="6376866"/>
                  </a:lnTo>
                  <a:cubicBezTo>
                    <a:pt x="6350000" y="6610730"/>
                    <a:pt x="6173470" y="6799635"/>
                    <a:pt x="5955030" y="6799635"/>
                  </a:cubicBezTo>
                  <a:lnTo>
                    <a:pt x="394970" y="6799635"/>
                  </a:lnTo>
                  <a:cubicBezTo>
                    <a:pt x="176530" y="6798365"/>
                    <a:pt x="0" y="6609370"/>
                    <a:pt x="0" y="6375507"/>
                  </a:cubicBezTo>
                  <a:close/>
                </a:path>
              </a:pathLst>
            </a:custGeom>
            <a:blipFill>
              <a:blip r:embed="rId7"/>
              <a:stretch>
                <a:fillRect l="-7410" t="0" r="-741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-381000" y="3386367"/>
            <a:ext cx="18878125" cy="467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CEREAL: 465685.0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HOUSEHOLD: 440249.0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CLOTHES: 591385.0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BEVERAGES: 613133.0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OFFICE SUPPLIES: 617641.0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FRUITS: 591672.0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VEGETABLES: 582544.0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BABY FOOD: 562706.0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MEAT: 530380.0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COSMETICS: 533291.0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SNACKS: 490160.0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PERSONAL CARE: 557678.0 ОДИНИЦЬ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14526" y="3635019"/>
            <a:ext cx="2900212" cy="2689659"/>
            <a:chOff x="0" y="0"/>
            <a:chExt cx="812800" cy="753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1397" y="0"/>
                  </a:moveTo>
                  <a:lnTo>
                    <a:pt x="751403" y="0"/>
                  </a:lnTo>
                  <a:cubicBezTo>
                    <a:pt x="767687" y="0"/>
                    <a:pt x="783303" y="6469"/>
                    <a:pt x="794817" y="17983"/>
                  </a:cubicBezTo>
                  <a:cubicBezTo>
                    <a:pt x="806331" y="29497"/>
                    <a:pt x="812800" y="45113"/>
                    <a:pt x="812800" y="61397"/>
                  </a:cubicBezTo>
                  <a:lnTo>
                    <a:pt x="812800" y="692395"/>
                  </a:lnTo>
                  <a:cubicBezTo>
                    <a:pt x="812800" y="708678"/>
                    <a:pt x="806331" y="724295"/>
                    <a:pt x="794817" y="735809"/>
                  </a:cubicBezTo>
                  <a:cubicBezTo>
                    <a:pt x="783303" y="747323"/>
                    <a:pt x="767687" y="753791"/>
                    <a:pt x="751403" y="753791"/>
                  </a:cubicBezTo>
                  <a:lnTo>
                    <a:pt x="61397" y="753791"/>
                  </a:lnTo>
                  <a:cubicBezTo>
                    <a:pt x="45113" y="753791"/>
                    <a:pt x="29497" y="747323"/>
                    <a:pt x="17983" y="735809"/>
                  </a:cubicBezTo>
                  <a:cubicBezTo>
                    <a:pt x="6469" y="724295"/>
                    <a:pt x="0" y="708678"/>
                    <a:pt x="0" y="692395"/>
                  </a:cubicBezTo>
                  <a:lnTo>
                    <a:pt x="0" y="61397"/>
                  </a:lnTo>
                  <a:cubicBezTo>
                    <a:pt x="0" y="45113"/>
                    <a:pt x="6469" y="29497"/>
                    <a:pt x="17983" y="17983"/>
                  </a:cubicBezTo>
                  <a:cubicBezTo>
                    <a:pt x="29497" y="6469"/>
                    <a:pt x="45113" y="0"/>
                    <a:pt x="61397" y="0"/>
                  </a:cubicBezTo>
                  <a:close/>
                </a:path>
              </a:pathLst>
            </a:custGeom>
            <a:blipFill>
              <a:blip r:embed="rId3"/>
              <a:stretch>
                <a:fillRect l="-5408" t="0" r="-5408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71818" y="7549816"/>
            <a:ext cx="5368437" cy="2430293"/>
            <a:chOff x="0" y="0"/>
            <a:chExt cx="812800" cy="3679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67955"/>
            </a:xfrm>
            <a:custGeom>
              <a:avLst/>
              <a:gdLst/>
              <a:ahLst/>
              <a:cxnLst/>
              <a:rect r="r" b="b" t="t" l="l"/>
              <a:pathLst>
                <a:path h="367955" w="812800">
                  <a:moveTo>
                    <a:pt x="609600" y="0"/>
                  </a:moveTo>
                  <a:cubicBezTo>
                    <a:pt x="721830" y="0"/>
                    <a:pt x="812800" y="82364"/>
                    <a:pt x="812800" y="183977"/>
                  </a:cubicBezTo>
                  <a:cubicBezTo>
                    <a:pt x="812800" y="285590"/>
                    <a:pt x="721830" y="367955"/>
                    <a:pt x="609600" y="367955"/>
                  </a:cubicBezTo>
                  <a:lnTo>
                    <a:pt x="203200" y="367955"/>
                  </a:lnTo>
                  <a:cubicBezTo>
                    <a:pt x="90970" y="367955"/>
                    <a:pt x="0" y="285590"/>
                    <a:pt x="0" y="183977"/>
                  </a:cubicBezTo>
                  <a:cubicBezTo>
                    <a:pt x="0" y="82364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4"/>
              <a:stretch>
                <a:fillRect l="0" t="-12102" r="0" b="-1210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211108" y="1706554"/>
            <a:ext cx="13399066" cy="10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42"/>
              </a:lnSpc>
              <a:spcBef>
                <a:spcPct val="0"/>
              </a:spcBef>
            </a:pPr>
            <a:r>
              <a:rPr lang="en-US" sz="6045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РОЗРАХУНКИ ПО КАТЕГОРІЯМ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-131220"/>
            <a:ext cx="1164857" cy="116485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624" t="0" r="-10624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533" y="-49920"/>
            <a:ext cx="18544924" cy="1275242"/>
            <a:chOff x="0" y="0"/>
            <a:chExt cx="4884260" cy="33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4260" cy="335866"/>
            </a:xfrm>
            <a:custGeom>
              <a:avLst/>
              <a:gdLst/>
              <a:ahLst/>
              <a:cxnLst/>
              <a:rect r="r" b="b" t="t" l="l"/>
              <a:pathLst>
                <a:path h="335866" w="4884260">
                  <a:moveTo>
                    <a:pt x="0" y="0"/>
                  </a:moveTo>
                  <a:lnTo>
                    <a:pt x="4884260" y="0"/>
                  </a:lnTo>
                  <a:lnTo>
                    <a:pt x="4884260" y="335866"/>
                  </a:lnTo>
                  <a:lnTo>
                    <a:pt x="0" y="33586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4260" cy="383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99"/>
                </a:lnSpc>
              </a:pPr>
              <a:r>
                <a:rPr lang="en-US" sz="49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Графік реалізованих товарів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30624" y="1946573"/>
            <a:ext cx="9650920" cy="575089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98884" y="5719694"/>
            <a:ext cx="604112" cy="424350"/>
            <a:chOff x="0" y="0"/>
            <a:chExt cx="159108" cy="1117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2103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5709" y="7202873"/>
            <a:ext cx="2661112" cy="2467917"/>
            <a:chOff x="0" y="0"/>
            <a:chExt cx="812800" cy="753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3"/>
              <a:stretch>
                <a:fillRect l="-2201" t="0" r="-220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3206" y="3463299"/>
            <a:ext cx="605062" cy="424350"/>
            <a:chOff x="0" y="0"/>
            <a:chExt cx="159358" cy="111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5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358">
                  <a:moveTo>
                    <a:pt x="0" y="0"/>
                  </a:moveTo>
                  <a:lnTo>
                    <a:pt x="159358" y="0"/>
                  </a:lnTo>
                  <a:lnTo>
                    <a:pt x="15935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5935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7940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38237" y="3056705"/>
            <a:ext cx="604112" cy="424350"/>
            <a:chOff x="0" y="0"/>
            <a:chExt cx="159108" cy="1117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8681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68479" y="5573693"/>
            <a:ext cx="604112" cy="424350"/>
            <a:chOff x="0" y="0"/>
            <a:chExt cx="159108" cy="1117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2455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25688" y="4719150"/>
            <a:ext cx="603841" cy="424350"/>
            <a:chOff x="0" y="0"/>
            <a:chExt cx="159036" cy="111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036" cy="111763"/>
            </a:xfrm>
            <a:custGeom>
              <a:avLst/>
              <a:gdLst/>
              <a:ahLst/>
              <a:cxnLst/>
              <a:rect r="r" b="b" t="t" l="l"/>
              <a:pathLst>
                <a:path h="111763" w="159036">
                  <a:moveTo>
                    <a:pt x="0" y="0"/>
                  </a:moveTo>
                  <a:lnTo>
                    <a:pt x="159036" y="0"/>
                  </a:lnTo>
                  <a:lnTo>
                    <a:pt x="159036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59036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4594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94836" y="4099824"/>
            <a:ext cx="604112" cy="424350"/>
            <a:chOff x="0" y="0"/>
            <a:chExt cx="159108" cy="1117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5988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42184" y="3056705"/>
            <a:ext cx="638255" cy="424350"/>
            <a:chOff x="0" y="0"/>
            <a:chExt cx="168100" cy="1117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100" cy="111763"/>
            </a:xfrm>
            <a:custGeom>
              <a:avLst/>
              <a:gdLst/>
              <a:ahLst/>
              <a:cxnLst/>
              <a:rect r="r" b="b" t="t" l="l"/>
              <a:pathLst>
                <a:path h="111763" w="168100">
                  <a:moveTo>
                    <a:pt x="0" y="0"/>
                  </a:moveTo>
                  <a:lnTo>
                    <a:pt x="168100" y="0"/>
                  </a:lnTo>
                  <a:lnTo>
                    <a:pt x="168100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68100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8875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177589" y="3675474"/>
            <a:ext cx="604112" cy="424350"/>
            <a:chOff x="0" y="0"/>
            <a:chExt cx="159108" cy="1117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7331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43551" y="3268880"/>
            <a:ext cx="591077" cy="424350"/>
            <a:chOff x="0" y="0"/>
            <a:chExt cx="155675" cy="1117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5675" cy="111763"/>
            </a:xfrm>
            <a:custGeom>
              <a:avLst/>
              <a:gdLst/>
              <a:ahLst/>
              <a:cxnLst/>
              <a:rect r="r" b="b" t="t" l="l"/>
              <a:pathLst>
                <a:path h="111763" w="155675">
                  <a:moveTo>
                    <a:pt x="0" y="0"/>
                  </a:moveTo>
                  <a:lnTo>
                    <a:pt x="155675" y="0"/>
                  </a:lnTo>
                  <a:lnTo>
                    <a:pt x="155675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55675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8681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240583" y="2931139"/>
            <a:ext cx="608447" cy="424350"/>
            <a:chOff x="0" y="0"/>
            <a:chExt cx="160249" cy="11176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0249" cy="111763"/>
            </a:xfrm>
            <a:custGeom>
              <a:avLst/>
              <a:gdLst/>
              <a:ahLst/>
              <a:cxnLst/>
              <a:rect r="r" b="b" t="t" l="l"/>
              <a:pathLst>
                <a:path h="111763" w="160249">
                  <a:moveTo>
                    <a:pt x="0" y="0"/>
                  </a:moveTo>
                  <a:lnTo>
                    <a:pt x="160249" y="0"/>
                  </a:lnTo>
                  <a:lnTo>
                    <a:pt x="160249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60249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8969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909320" y="5295344"/>
            <a:ext cx="606732" cy="424350"/>
            <a:chOff x="0" y="0"/>
            <a:chExt cx="159798" cy="1117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979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798">
                  <a:moveTo>
                    <a:pt x="0" y="0"/>
                  </a:moveTo>
                  <a:lnTo>
                    <a:pt x="159798" y="0"/>
                  </a:lnTo>
                  <a:lnTo>
                    <a:pt x="15979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5979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3127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838678" y="4080774"/>
            <a:ext cx="7182644" cy="40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draw_line_chart(canvas, data):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prev_x, prev_y = None, None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(key, value) in enumerate(sorted(data.items())):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 = margin + i * (width - 2 * margin) / (len(data) - 1)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 = height - margin - (value / max_value * (height - 2 * margin))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prev_x is not None: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canvas.create_line(prev_x, prev_y, x, y, fill="red", width=2)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prev_x, prev_y = x, y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canvas.create_oval(x - 3, y - 3, x + 3, y + 3, fill="red", outline="black")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prev_x is not None: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canvas.create_text(prev_x, prev_y - 10, text=f"{value:.2f}", font=("Helvetica", 8), fill="black")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34852" y="0"/>
            <a:ext cx="1435792" cy="1435792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3358" t="0" r="-13358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0" y="3564835"/>
            <a:ext cx="11526632" cy="2116298"/>
          </a:xfrm>
          <a:custGeom>
            <a:avLst/>
            <a:gdLst/>
            <a:ahLst/>
            <a:cxnLst/>
            <a:rect r="r" b="b" t="t" l="l"/>
            <a:pathLst>
              <a:path h="2116298" w="11526632">
                <a:moveTo>
                  <a:pt x="0" y="0"/>
                </a:moveTo>
                <a:lnTo>
                  <a:pt x="11526632" y="0"/>
                </a:lnTo>
                <a:lnTo>
                  <a:pt x="11526632" y="2116298"/>
                </a:lnTo>
                <a:lnTo>
                  <a:pt x="0" y="211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5603" y="6414547"/>
            <a:ext cx="3066368" cy="2843753"/>
            <a:chOff x="0" y="0"/>
            <a:chExt cx="812800" cy="753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58070" y="0"/>
                  </a:moveTo>
                  <a:lnTo>
                    <a:pt x="754730" y="0"/>
                  </a:lnTo>
                  <a:cubicBezTo>
                    <a:pt x="786801" y="0"/>
                    <a:pt x="812800" y="25999"/>
                    <a:pt x="812800" y="58070"/>
                  </a:cubicBezTo>
                  <a:lnTo>
                    <a:pt x="812800" y="695721"/>
                  </a:lnTo>
                  <a:cubicBezTo>
                    <a:pt x="812800" y="727793"/>
                    <a:pt x="786801" y="753791"/>
                    <a:pt x="754730" y="753791"/>
                  </a:cubicBezTo>
                  <a:lnTo>
                    <a:pt x="58070" y="753791"/>
                  </a:lnTo>
                  <a:cubicBezTo>
                    <a:pt x="42669" y="753791"/>
                    <a:pt x="27899" y="747673"/>
                    <a:pt x="17008" y="736783"/>
                  </a:cubicBezTo>
                  <a:cubicBezTo>
                    <a:pt x="6118" y="725893"/>
                    <a:pt x="0" y="711123"/>
                    <a:pt x="0" y="695721"/>
                  </a:cubicBezTo>
                  <a:lnTo>
                    <a:pt x="0" y="58070"/>
                  </a:lnTo>
                  <a:cubicBezTo>
                    <a:pt x="0" y="25999"/>
                    <a:pt x="25999" y="0"/>
                    <a:pt x="580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14" r="0" b="-391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191056" y="1697029"/>
            <a:ext cx="13469250" cy="11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46"/>
              </a:lnSpc>
              <a:spcBef>
                <a:spcPct val="0"/>
              </a:spcBef>
            </a:pPr>
            <a:r>
              <a:rPr lang="en-US" sz="6845" spc="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ЛІНІЙНИЙ ГРАФІК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2366" y="5894390"/>
            <a:ext cx="7846934" cy="386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draw_line_chart(canvas, data):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canvas.delete("all")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width = canvas.winfo_width()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height = canvas.winfo_height()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draw_grid(canvas, width, height)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margin = 40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max_value = max(data.values(), default=1)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prev_x, prev_y = None, None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for i, (key, value) in enumerate(sorted(data.items())):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x = margin + i * (width - 2 * margin) / (len(data) - 1)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 = height - margin - (value / max_value * (height - 2 * margin))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if prev_x is not None: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canvas.create_line(prev_x, prev_y, x, y, fill="red", width=2)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prev_x, prev_y = x, y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canvas.create_oval(x - 3, y - 3, x + 3, y + 3, fill="red", outline="black")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if prev_x is not None: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canvas.create_text(prev_x, prev_y - 10, text=f"{value:.2f}", font=("Helvetica", 8), fill="black")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01166" y="0"/>
            <a:ext cx="1129866" cy="112986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652" t="0" r="-265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779074" y="-250658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8888" r="0" b="-888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0575" y="3125702"/>
            <a:ext cx="8737879" cy="5640909"/>
          </a:xfrm>
          <a:custGeom>
            <a:avLst/>
            <a:gdLst/>
            <a:ahLst/>
            <a:cxnLst/>
            <a:rect r="r" b="b" t="t" l="l"/>
            <a:pathLst>
              <a:path h="5640909" w="8737879">
                <a:moveTo>
                  <a:pt x="0" y="0"/>
                </a:moveTo>
                <a:lnTo>
                  <a:pt x="8737879" y="0"/>
                </a:lnTo>
                <a:lnTo>
                  <a:pt x="8737879" y="5640909"/>
                </a:lnTo>
                <a:lnTo>
                  <a:pt x="0" y="564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158585"/>
            <a:ext cx="9870543" cy="17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ДІАГРАМА ПРОДАЖУ ТОВАРУ ЗА ТИЖДЕНЬ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00235" y="2139583"/>
            <a:ext cx="2661112" cy="2467917"/>
            <a:chOff x="0" y="0"/>
            <a:chExt cx="812800" cy="753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6"/>
              <a:stretch>
                <a:fillRect l="-3061" t="0" r="-306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328385" y="5244766"/>
            <a:ext cx="7770494" cy="437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draw_day_of_week_chart(canvas, data):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bar_width = (width - 2 * margin) / len(data)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(day, sales) in enumerate(data.items()):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x1 = margin + i * bar_width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y1 = height - margin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x2 = x1 + bar_width - 10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y2 = height - margin - (sales / max_value * (height - 2 * margin))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canvas.create_rectangle(x1, y1, x2, y2, fill="skyblue", outline="blue")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canvas.create_text((x1 + x2) / 2, y1 + 10, text=day, angle=45, font=("Helvetica", 10), fill="black")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1074620" cy="107462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2995" t="0" r="-12995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476" y="529291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888493"/>
            <a:ext cx="9564346" cy="4238191"/>
          </a:xfrm>
          <a:custGeom>
            <a:avLst/>
            <a:gdLst/>
            <a:ahLst/>
            <a:cxnLst/>
            <a:rect r="r" b="b" t="t" l="l"/>
            <a:pathLst>
              <a:path h="4238191" w="9564346">
                <a:moveTo>
                  <a:pt x="0" y="0"/>
                </a:moveTo>
                <a:lnTo>
                  <a:pt x="9564346" y="0"/>
                </a:lnTo>
                <a:lnTo>
                  <a:pt x="9564346" y="4238191"/>
                </a:lnTo>
                <a:lnTo>
                  <a:pt x="0" y="4238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6261" y="6389865"/>
            <a:ext cx="2661112" cy="2467917"/>
            <a:chOff x="0" y="0"/>
            <a:chExt cx="812800" cy="753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13"/>
              <a:stretch>
                <a:fillRect l="-44246" t="0" r="-442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03234" y="6511057"/>
            <a:ext cx="2661112" cy="2467917"/>
            <a:chOff x="0" y="0"/>
            <a:chExt cx="812800" cy="753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914" r="0" b="-391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28672" y="198858"/>
            <a:ext cx="12903847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ЛІНІЙНИЙ ГРАФІК ОТРИМАННЯ ПРИБУТКУ ТА ЗАТРИМКИ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2976" y="5979047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BORCELLE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5145" y="3571139"/>
            <a:ext cx="7319363" cy="468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draw_profit_vs_delay_chart(canvas, data):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prev_x, prev_y = None, None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(delay, profit) in enumerate(sorted(data.items())):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 = margin + i * (width - 2 * margin) / (len(data) - 1)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 = height - margin - (profit / max_value * (height - 2 * margin))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prev_x is not None: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canvas.create_line(prev_x, prev_y, x, y, fill="red", width=2)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prev_x, prev_y = x, y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canvas.create_oval(x - 3, y - 3, x + 3, y + 3, fill="red", outline="black")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prev_x is not None: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canvas.create_text(prev_x, prev_y - 10, text=f"{profit:.2f}", font=("Helvetica", 8), fill="black")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4025" y="112096"/>
            <a:ext cx="824675" cy="916604"/>
            <a:chOff x="0" y="0"/>
            <a:chExt cx="571313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3135" cy="6351270"/>
            </a:xfrm>
            <a:custGeom>
              <a:avLst/>
              <a:gdLst/>
              <a:ahLst/>
              <a:cxnLst/>
              <a:rect r="r" b="b" t="t" l="l"/>
              <a:pathLst>
                <a:path h="6351270" w="5713135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58825" y="0"/>
                    <a:pt x="355357" y="0"/>
                  </a:cubicBezTo>
                  <a:lnTo>
                    <a:pt x="5358921" y="0"/>
                  </a:lnTo>
                  <a:cubicBezTo>
                    <a:pt x="5554310" y="0"/>
                    <a:pt x="5713135" y="176530"/>
                    <a:pt x="5713135" y="394970"/>
                  </a:cubicBezTo>
                  <a:lnTo>
                    <a:pt x="5713135" y="5956300"/>
                  </a:lnTo>
                  <a:cubicBezTo>
                    <a:pt x="5713135" y="6174740"/>
                    <a:pt x="5554310" y="6351270"/>
                    <a:pt x="5357778" y="6351270"/>
                  </a:cubicBezTo>
                  <a:lnTo>
                    <a:pt x="355357" y="6351270"/>
                  </a:lnTo>
                  <a:cubicBezTo>
                    <a:pt x="158825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5"/>
              <a:stretch>
                <a:fillRect l="-13764" t="0" r="-13764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37" y="2049621"/>
            <a:ext cx="8979040" cy="5338128"/>
          </a:xfrm>
          <a:custGeom>
            <a:avLst/>
            <a:gdLst/>
            <a:ahLst/>
            <a:cxnLst/>
            <a:rect r="r" b="b" t="t" l="l"/>
            <a:pathLst>
              <a:path h="5338128" w="8979040">
                <a:moveTo>
                  <a:pt x="0" y="0"/>
                </a:moveTo>
                <a:lnTo>
                  <a:pt x="8979040" y="0"/>
                </a:lnTo>
                <a:lnTo>
                  <a:pt x="8979040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849" y="726791"/>
            <a:ext cx="17754151" cy="9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Лінійний графік прибутку та за тиждень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64316" y="2997501"/>
            <a:ext cx="8279947" cy="465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draw_day_of_week_chart(canvas, data):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bar_width = (width - 2 * margin) / len(data)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(day, sales) in enumerate(data.items()):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x1 = margin + i * bar_width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y1 = height - margin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x2 = x1 + bar_width - 10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y2 = height - margin - (sales / max_value * (height - 2 * margin))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canvas.create_rectangle(x1, y1, x2, y2, fill="skyblue", outline="blue")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canvas.create_text((x1 + x2) / 2, y1 + 10, text=day, angle=45, font=("Helvetica", 10), fill="black")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5550" y="7583873"/>
            <a:ext cx="2661112" cy="2467917"/>
            <a:chOff x="0" y="0"/>
            <a:chExt cx="812800" cy="753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14" r="0" b="-391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8165" y="7583873"/>
            <a:ext cx="2661112" cy="2467917"/>
            <a:chOff x="0" y="0"/>
            <a:chExt cx="812800" cy="753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14" r="0" b="-391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23808"/>
            <a:ext cx="1234152" cy="123415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4855" t="0" r="-4855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DAGOl4n0LXQ</dc:identifier>
  <dcterms:modified xsi:type="dcterms:W3CDTF">2011-08-01T06:04:30Z</dcterms:modified>
  <cp:revision>1</cp:revision>
  <dc:title>Data Analytics</dc:title>
</cp:coreProperties>
</file>